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72" r:id="rId4"/>
    <p:sldId id="267" r:id="rId5"/>
    <p:sldId id="269" r:id="rId6"/>
    <p:sldId id="258" r:id="rId7"/>
    <p:sldId id="266" r:id="rId8"/>
    <p:sldId id="270" r:id="rId9"/>
    <p:sldId id="273" r:id="rId10"/>
    <p:sldId id="274" r:id="rId11"/>
    <p:sldId id="26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53" autoAdjust="0"/>
  </p:normalViewPr>
  <p:slideViewPr>
    <p:cSldViewPr snapToGrid="0">
      <p:cViewPr varScale="1">
        <p:scale>
          <a:sx n="111" d="100"/>
          <a:sy n="111" d="100"/>
        </p:scale>
        <p:origin x="5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4.5603674540681564E-3"/>
                </c:manualLayout>
              </c:layout>
              <c:tx>
                <c:rich>
                  <a:bodyPr/>
                  <a:lstStyle/>
                  <a:p>
                    <a:fld id="{3246605B-9425-4935-A1D6-F8B775BD6BC7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0185067526415994E-16"/>
                  <c:y val="9.1899970836978716E-3"/>
                </c:manualLayout>
              </c:layout>
              <c:tx>
                <c:rich>
                  <a:bodyPr/>
                  <a:lstStyle/>
                  <a:p>
                    <a:fld id="{8CC46040-3FFB-4DB4-939B-A40862AF2288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"/>
                  <c:y val="-6.9262175561388156E-5"/>
                </c:manualLayout>
              </c:layout>
              <c:tx>
                <c:rich>
                  <a:bodyPr/>
                  <a:lstStyle/>
                  <a:p>
                    <a:fld id="{82BEFA38-F67C-4743-82B6-F7242F5A3E84}" type="VALUE">
                      <a:rPr lang="en-US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"/>
                  <c:y val="-2.902881171493842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en-US"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35E8FA0-A4BA-41FB-8137-D01310FFF6C3}" type="VALUE">
                      <a:rPr lang="en-US"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pPr algn="ctr">
                        <a:defRPr lang="en-US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Лист1!$Q$6:$Q$9</c:f>
              <c:numCache>
                <c:formatCode>0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Лист1!$R$6:$R$9</c:f>
              <c:numCache>
                <c:formatCode>#,##0</c:formatCode>
                <c:ptCount val="4"/>
                <c:pt idx="0">
                  <c:v>141157</c:v>
                </c:pt>
                <c:pt idx="1">
                  <c:v>252015</c:v>
                </c:pt>
                <c:pt idx="2">
                  <c:v>124780</c:v>
                </c:pt>
                <c:pt idx="3">
                  <c:v>132741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36567528"/>
        <c:axId val="236567920"/>
      </c:barChart>
      <c:catAx>
        <c:axId val="23656752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6567920"/>
        <c:crosses val="autoZero"/>
        <c:auto val="1"/>
        <c:lblAlgn val="ctr"/>
        <c:lblOffset val="100"/>
        <c:noMultiLvlLbl val="0"/>
      </c:catAx>
      <c:valAx>
        <c:axId val="236567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6567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DAB8-146F-4C85-992D-C84EBF9F7A73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8247-854D-4179-9377-21F8C9BB71F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79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DAB8-146F-4C85-992D-C84EBF9F7A73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8247-854D-4179-9377-21F8C9BB7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91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DAB8-146F-4C85-992D-C84EBF9F7A73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8247-854D-4179-9377-21F8C9BB7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153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DAB8-146F-4C85-992D-C84EBF9F7A73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8247-854D-4179-9377-21F8C9BB71F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6426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DAB8-146F-4C85-992D-C84EBF9F7A73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8247-854D-4179-9377-21F8C9BB7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724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DAB8-146F-4C85-992D-C84EBF9F7A73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8247-854D-4179-9377-21F8C9BB71F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7758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DAB8-146F-4C85-992D-C84EBF9F7A73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8247-854D-4179-9377-21F8C9BB7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342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DAB8-146F-4C85-992D-C84EBF9F7A73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8247-854D-4179-9377-21F8C9BB7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27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DAB8-146F-4C85-992D-C84EBF9F7A73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8247-854D-4179-9377-21F8C9BB7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DAB8-146F-4C85-992D-C84EBF9F7A73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8247-854D-4179-9377-21F8C9BB7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711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DAB8-146F-4C85-992D-C84EBF9F7A73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8247-854D-4179-9377-21F8C9BB7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207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DAB8-146F-4C85-992D-C84EBF9F7A73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8247-854D-4179-9377-21F8C9BB7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362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DAB8-146F-4C85-992D-C84EBF9F7A73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8247-854D-4179-9377-21F8C9BB7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40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DAB8-146F-4C85-992D-C84EBF9F7A73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8247-854D-4179-9377-21F8C9BB7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113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DAB8-146F-4C85-992D-C84EBF9F7A73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8247-854D-4179-9377-21F8C9BB7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27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DAB8-146F-4C85-992D-C84EBF9F7A73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8247-854D-4179-9377-21F8C9BB7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36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4DAB8-146F-4C85-992D-C84EBF9F7A73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C8247-854D-4179-9377-21F8C9BB7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02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044DAB8-146F-4C85-992D-C84EBF9F7A73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78C8247-854D-4179-9377-21F8C9BB71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8664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info@aviaorsk.ru" TargetMode="External"/><Relationship Id="rId4" Type="http://schemas.openxmlformats.org/officeDocument/2006/relationships/hyperlink" Target="mailto:k.nasonova@aviaorsk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53" y="0"/>
            <a:ext cx="12347595" cy="6858000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461" y="5131739"/>
            <a:ext cx="2743206" cy="137160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9550" y="247650"/>
            <a:ext cx="11763375" cy="6381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одним скругленным углом 8"/>
          <p:cNvSpPr/>
          <p:nvPr/>
        </p:nvSpPr>
        <p:spPr>
          <a:xfrm>
            <a:off x="-68867" y="4026839"/>
            <a:ext cx="7801978" cy="2209800"/>
          </a:xfrm>
          <a:prstGeom prst="round1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</a:rPr>
              <a:t>АРЕНДА 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</a:rPr>
              <a:t>КОММЕРЧЕСКИХ ПЛОЩАДЕЙ </a:t>
            </a:r>
            <a:endParaRPr lang="ru-RU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</a:endParaRPr>
          </a:p>
          <a:p>
            <a:pPr lvl="0" algn="ctr"/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в Орском филиале</a:t>
            </a:r>
          </a:p>
          <a:p>
            <a:pPr lvl="0" algn="ctr"/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 АО «Аэропорт Оренбург»</a:t>
            </a:r>
            <a:endParaRPr lang="ru-RU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706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9978"/>
            <a:ext cx="54777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Лот </a:t>
            </a:r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№ </a:t>
            </a:r>
            <a:r>
              <a:rPr lang="ru-RU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1, лот № 2 </a:t>
            </a:r>
            <a:r>
              <a:rPr lang="ru-RU" sz="2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Вендинговые</a:t>
            </a:r>
            <a:r>
              <a:rPr lang="ru-RU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аппараты (продукты питания)</a:t>
            </a:r>
            <a:endParaRPr lang="ru-RU" sz="2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3" y="840975"/>
            <a:ext cx="2842257" cy="27405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121" y="2884836"/>
            <a:ext cx="2918312" cy="39731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55743" y="9978"/>
            <a:ext cx="606437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Лот № 3 Вендинговый аппарат (</a:t>
            </a:r>
            <a:r>
              <a:rPr lang="ru-RU" sz="2800" b="1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непродуктовые</a:t>
            </a:r>
            <a:r>
              <a:rPr lang="ru-RU" sz="28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endParaRPr lang="ru-RU" sz="2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552" y="964085"/>
            <a:ext cx="2831538" cy="28315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932" y="3795623"/>
            <a:ext cx="4152181" cy="306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65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21" y="0"/>
            <a:ext cx="5509569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921" y="224350"/>
            <a:ext cx="2743438" cy="13717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57536" y="915603"/>
            <a:ext cx="5731437" cy="59400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parajita" panose="020B0604020202020204" pitchFamily="34" charset="0"/>
              </a:rPr>
              <a:t>Мы </a:t>
            </a:r>
            <a:r>
              <a:rPr lang="ru-RU" sz="200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parajita" panose="020B0604020202020204" pitchFamily="34" charset="0"/>
              </a:rPr>
              <a:t>заинтересованы в расширении спектра услуг для пассажиров и гостей аэропорта и поэтому ищем надежных партнеров с соответствующим опытом и репутацией, которые обеспечат высокое качество товаров и услуг.</a:t>
            </a:r>
          </a:p>
          <a:p>
            <a:r>
              <a:rPr lang="ru-RU" sz="200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parajita" panose="020B0604020202020204" pitchFamily="34" charset="0"/>
              </a:rPr>
              <a:t> Аренда в аэропорту — это новые возможности для развития Вашего бизнеса, демонстрация надежности, стабильности и успешности компании, «узнаваемость</a:t>
            </a:r>
            <a:r>
              <a:rPr lang="ru-RU" sz="200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parajita" panose="020B0604020202020204" pitchFamily="34" charset="0"/>
              </a:rPr>
              <a:t>».</a:t>
            </a:r>
            <a:endParaRPr lang="ru-RU" sz="2000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parajita" panose="020B0604020202020204" pitchFamily="34" charset="0"/>
            </a:endParaRPr>
          </a:p>
          <a:p>
            <a:endParaRPr lang="ru-RU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КОНТАКТЫ:</a:t>
            </a:r>
          </a:p>
          <a:p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Насонова Кристина</a:t>
            </a:r>
          </a:p>
          <a:p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Тел.: 8 (3537) 20-33-26, 8 (3537) 20-33-43</a:t>
            </a:r>
          </a:p>
          <a:p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Моб.:8 (987)870 27 76</a:t>
            </a:r>
          </a:p>
          <a:p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E-mail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k.nasonova@aviaorsk.ru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5"/>
              </a:rPr>
              <a:t>info@aviaorsk.ru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8435" y="140768"/>
            <a:ext cx="6409427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Приглашаем к сотрудничеству </a:t>
            </a:r>
            <a:endParaRPr lang="ru-RU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арендаторов 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коммерческих площадей.</a:t>
            </a:r>
            <a:endParaRPr lang="ru-RU" sz="2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0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3598" y="338435"/>
            <a:ext cx="1141530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Орский</a:t>
            </a:r>
            <a:r>
              <a:rPr lang="ru-RU" sz="3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филиал АО «Аэропорт Оренбург» </a:t>
            </a:r>
            <a:r>
              <a:rPr lang="ru-RU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приглашает к </a:t>
            </a:r>
            <a:endParaRPr lang="ru-RU" sz="3000" b="1" dirty="0" smtClean="0">
              <a:ln w="9525">
                <a:solidFill>
                  <a:schemeClr val="bg1"/>
                </a:solidFill>
                <a:prstDash val="solid"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ru-RU" sz="3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сотрудничеству </a:t>
            </a:r>
            <a:r>
              <a:rPr lang="ru-RU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арендаторов коммерческих площадей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0975" y="1379577"/>
            <a:ext cx="4610099" cy="517064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ross"/>
          </a:sp3d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Маршрутная сеть:</a:t>
            </a:r>
          </a:p>
          <a:p>
            <a:pPr algn="just"/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Направления:</a:t>
            </a:r>
          </a:p>
          <a:p>
            <a:pPr algn="just"/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Москва</a:t>
            </a:r>
          </a:p>
          <a:p>
            <a:pPr algn="just"/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Санкт-Петербург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Ежегодно через </a:t>
            </a:r>
            <a:r>
              <a:rPr lang="ru-RU" sz="2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Орский</a:t>
            </a:r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филиал АО «Аэропорт Оренбург» путешествует более сто тридцати тысячи пассажиров.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Обслуживание различных типов пассажирских самолетов (включая вертолеты всех типов)</a:t>
            </a:r>
          </a:p>
          <a:p>
            <a:pPr algn="ctr">
              <a:lnSpc>
                <a:spcPct val="150000"/>
              </a:lnSpc>
            </a:pP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94233" y="1526878"/>
            <a:ext cx="87750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0"/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ДИНАМИКА ПАССАЖИРОПОТОКА (тыс. пас.)</a:t>
            </a:r>
          </a:p>
          <a:p>
            <a:pPr algn="ctr"/>
            <a:r>
              <a:rPr lang="ru-RU" dirty="0" smtClean="0">
                <a:ln w="0"/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2021-2024 г (прогноз)</a:t>
            </a:r>
            <a:endParaRPr lang="ru-RU" b="0" cap="none" spc="0" dirty="0">
              <a:ln w="0"/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564559" y="2263696"/>
            <a:ext cx="180975" cy="14287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564559" y="2568496"/>
            <a:ext cx="180975" cy="14287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9860023"/>
              </p:ext>
            </p:extLst>
          </p:nvPr>
        </p:nvGraphicFramePr>
        <p:xfrm>
          <a:off x="5768197" y="2263696"/>
          <a:ext cx="6222520" cy="4440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2741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8801"/>
            <a:ext cx="1630392" cy="8151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92254" y="0"/>
            <a:ext cx="980749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Пассажиропоток </a:t>
            </a:r>
            <a:r>
              <a:rPr lang="ru-RU" sz="40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Орского</a:t>
            </a:r>
            <a:r>
              <a:rPr lang="ru-RU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филиала 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АО «</a:t>
            </a:r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Аэропорт</a:t>
            </a:r>
            <a:r>
              <a:rPr lang="ru-RU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Оренбург»</a:t>
            </a:r>
            <a:endParaRPr lang="ru-RU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42408"/>
              </p:ext>
            </p:extLst>
          </p:nvPr>
        </p:nvGraphicFramePr>
        <p:xfrm>
          <a:off x="966161" y="1436301"/>
          <a:ext cx="10463841" cy="4759134"/>
        </p:xfrm>
        <a:graphic>
          <a:graphicData uri="http://schemas.openxmlformats.org/drawingml/2006/table">
            <a:tbl>
              <a:tblPr/>
              <a:tblGrid>
                <a:gridCol w="1460990"/>
                <a:gridCol w="631779"/>
                <a:gridCol w="631779"/>
                <a:gridCol w="631779"/>
                <a:gridCol w="631779"/>
                <a:gridCol w="631779"/>
                <a:gridCol w="631779"/>
                <a:gridCol w="631779"/>
                <a:gridCol w="631779"/>
                <a:gridCol w="631779"/>
                <a:gridCol w="631779"/>
                <a:gridCol w="631779"/>
                <a:gridCol w="631779"/>
                <a:gridCol w="1421503"/>
              </a:tblGrid>
              <a:tr h="2291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Пассажиропоток на 2021 год</a:t>
                      </a:r>
                    </a:p>
                  </a:txBody>
                  <a:tcPr marL="7958" marR="7958" marT="7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Факт</a:t>
                      </a:r>
                    </a:p>
                  </a:txBody>
                  <a:tcPr marL="7958" marR="7958" marT="79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2291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2021</a:t>
                      </a:r>
                    </a:p>
                  </a:txBody>
                  <a:tcPr marL="7958" marR="7958" marT="7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Январь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Февраль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Март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Апрель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Май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Июнь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Июль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Август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Сентябрь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Октябрь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Ноябрь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Декабрь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22918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Отправки</a:t>
                      </a:r>
                    </a:p>
                  </a:txBody>
                  <a:tcPr marL="7958" marR="7958" marT="7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5 785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3 914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4 433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4 226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5 764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7 435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7 897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9 116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7 000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5 986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4 867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4 618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71 041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2918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Прибытие</a:t>
                      </a:r>
                    </a:p>
                  </a:txBody>
                  <a:tcPr marL="7958" marR="7958" marT="7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4 607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3 569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4 299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4 555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5 899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8 284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8 156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7 867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6 387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6 386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4 677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5 430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70 116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2918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</a:p>
                  </a:txBody>
                  <a:tcPr marL="7958" marR="7958" marT="7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10 392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7 483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8 732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8 781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11 663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15 719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16 053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16 983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13 387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12 372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9 544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10 048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141 157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2291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Пассажиропоток на 2022 год</a:t>
                      </a:r>
                    </a:p>
                  </a:txBody>
                  <a:tcPr marL="7958" marR="7958" marT="7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Факт</a:t>
                      </a:r>
                    </a:p>
                  </a:txBody>
                  <a:tcPr marL="7958" marR="7958" marT="79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2291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2022</a:t>
                      </a:r>
                    </a:p>
                  </a:txBody>
                  <a:tcPr marL="7958" marR="7958" marT="7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Январь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Февраль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Март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Апрель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Май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Июнь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Июль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Август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Сентябрь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Октябрь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Ноябрь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Декабрь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22918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Отправки</a:t>
                      </a:r>
                    </a:p>
                  </a:txBody>
                  <a:tcPr marL="7958" marR="7958" marT="7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5 472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4 031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4 430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5 042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10 588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20 279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25 019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24 862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9 671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8 093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4 105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3 879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125 471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2918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Прибытие</a:t>
                      </a:r>
                    </a:p>
                  </a:txBody>
                  <a:tcPr marL="7958" marR="7958" marT="7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4 859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3 759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4 466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5 701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10 732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21 926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25 660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22 594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10 043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7 986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4 142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4 676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126 544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2918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</a:p>
                  </a:txBody>
                  <a:tcPr marL="7958" marR="7958" marT="7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10 331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7 790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8 896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10 743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21 320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42 205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50 679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47 456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19 714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16 079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8 247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8 555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252 015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256728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Пассажиропоток на 2023 год</a:t>
                      </a:r>
                    </a:p>
                  </a:txBody>
                  <a:tcPr marL="7958" marR="7958" marT="7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Факт</a:t>
                      </a:r>
                    </a:p>
                  </a:txBody>
                  <a:tcPr marL="7958" marR="7958" marT="79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2291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2023</a:t>
                      </a:r>
                    </a:p>
                  </a:txBody>
                  <a:tcPr marL="7958" marR="7958" marT="7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Январь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Февраль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Март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Апрель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Май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Июнь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Июль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Август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Сентябрь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Октябрь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Ноябрь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Декабрь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22918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Отправки</a:t>
                      </a:r>
                    </a:p>
                  </a:txBody>
                  <a:tcPr marL="7958" marR="7958" marT="7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5 078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3 863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4 163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4 199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4 343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4 475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6 464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7 234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6 528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6 301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5 036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4 870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62 554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2918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Прибытие</a:t>
                      </a:r>
                    </a:p>
                  </a:txBody>
                  <a:tcPr marL="7958" marR="7958" marT="7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4 594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3 613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4 000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4 387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4 425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4 848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6 476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6 716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6 373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6 252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5 183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5 359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62 226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2918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</a:p>
                  </a:txBody>
                  <a:tcPr marL="7958" marR="7958" marT="7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9 672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7 476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8 163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8 586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8 768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9 323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12 940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13 950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12 901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12 553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10 219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10 229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124 780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377112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Пассажиропоток на </a:t>
                      </a:r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2024 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L="7958" marR="7958" marT="7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Факт/План</a:t>
                      </a:r>
                    </a:p>
                  </a:txBody>
                  <a:tcPr marL="7958" marR="7958" marT="79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2291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Январь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Февраль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Март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Апрель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Май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Июнь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Июль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Август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Сентябрь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Октябрь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Ноябрь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Декабрь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  <a:tr h="22918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Отправки</a:t>
                      </a:r>
                    </a:p>
                  </a:txBody>
                  <a:tcPr marL="7958" marR="7958" marT="7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5 390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4 370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4 338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699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4 803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5 534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7 005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7 661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7 044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5 975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4 777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987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66 553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2918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Прибытие</a:t>
                      </a:r>
                    </a:p>
                  </a:txBody>
                  <a:tcPr marL="7958" marR="7958" marT="7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209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4 186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4 338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4 669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4 803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5 534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7 005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7 661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7 044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5 975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4 777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987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66 188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2918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</a:p>
                  </a:txBody>
                  <a:tcPr marL="7958" marR="7958" marT="7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10 599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7 476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9 700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8 586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14 544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17 410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18 202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18 026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15 178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12 314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8 514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9 454</a:t>
                      </a: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132 741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958" marR="7958" marT="7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79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5" y="76200"/>
            <a:ext cx="11972925" cy="18954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                            Предлагаемые коммерческие площади</a:t>
            </a:r>
            <a:endParaRPr lang="ru-RU" sz="25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86" y="338135"/>
            <a:ext cx="2743206" cy="1371603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781799"/>
              </p:ext>
            </p:extLst>
          </p:nvPr>
        </p:nvGraphicFramePr>
        <p:xfrm>
          <a:off x="85725" y="2019300"/>
          <a:ext cx="11972924" cy="498101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19132"/>
                <a:gridCol w="2424193"/>
                <a:gridCol w="5236368"/>
                <a:gridCol w="2993231"/>
              </a:tblGrid>
              <a:tr h="988139">
                <a:tc>
                  <a:txBody>
                    <a:bodyPr/>
                    <a:lstStyle/>
                    <a:p>
                      <a:r>
                        <a:rPr lang="ru-RU" dirty="0" smtClean="0"/>
                        <a:t>№ Лота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Расположение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Описание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Минимальные коммерческие условия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994354"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Аэровокзальный комплекс, нестерильная зона</a:t>
                      </a:r>
                      <a:endParaRPr lang="ru-RU" sz="16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600" dirty="0" smtClean="0"/>
                        <a:t>Размещение </a:t>
                      </a:r>
                      <a:r>
                        <a:rPr lang="ru-RU" sz="1600" dirty="0" err="1" smtClean="0"/>
                        <a:t>вендинговых</a:t>
                      </a:r>
                      <a:r>
                        <a:rPr lang="ru-RU" sz="1600" dirty="0" smtClean="0"/>
                        <a:t> аппаратов (продукты питания). 9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кв.м</a:t>
                      </a:r>
                      <a:r>
                        <a:rPr lang="ru-RU" sz="1600" baseline="0" dirty="0" smtClean="0"/>
                        <a:t>/9 аппаратов(Аэровокзальный </a:t>
                      </a:r>
                      <a:r>
                        <a:rPr lang="ru-RU" sz="1600" baseline="0" dirty="0" err="1" smtClean="0"/>
                        <a:t>комплекс+зал</a:t>
                      </a:r>
                      <a:r>
                        <a:rPr lang="ru-RU" sz="1600" baseline="0" dirty="0" smtClean="0"/>
                        <a:t> прилета и выдачи багажа). </a:t>
                      </a:r>
                    </a:p>
                    <a:p>
                      <a:r>
                        <a:rPr lang="ru-RU" sz="1600" baseline="0" dirty="0" smtClean="0"/>
                        <a:t>4 </a:t>
                      </a:r>
                      <a:r>
                        <a:rPr lang="ru-RU" sz="1600" baseline="0" dirty="0" err="1" smtClean="0"/>
                        <a:t>вендинговых</a:t>
                      </a:r>
                      <a:r>
                        <a:rPr lang="ru-RU" sz="1600" baseline="0" dirty="0" smtClean="0"/>
                        <a:t> аппарата – в нестерильной зоне АВК, 4 </a:t>
                      </a:r>
                      <a:r>
                        <a:rPr lang="ru-RU" sz="1600" baseline="0" dirty="0" err="1" smtClean="0"/>
                        <a:t>вендинговых</a:t>
                      </a:r>
                      <a:r>
                        <a:rPr lang="ru-RU" sz="1600" baseline="0" dirty="0" smtClean="0"/>
                        <a:t> аппарата в стерильной зоне АВК, 1 вендинговый аппарат в зале прилета и выдачи багажа.</a:t>
                      </a:r>
                    </a:p>
                    <a:p>
                      <a:r>
                        <a:rPr lang="ru-RU" sz="1600" dirty="0" smtClean="0"/>
                        <a:t>Возможно перемещение </a:t>
                      </a:r>
                      <a:r>
                        <a:rPr lang="ru-RU" sz="1600" dirty="0" err="1" smtClean="0"/>
                        <a:t>вендингового</a:t>
                      </a:r>
                      <a:r>
                        <a:rPr lang="ru-RU" sz="1600" dirty="0" smtClean="0"/>
                        <a:t> оборудования</a:t>
                      </a:r>
                      <a:r>
                        <a:rPr lang="ru-RU" sz="1600" baseline="0" dirty="0" smtClean="0"/>
                        <a:t> в пределах зоны размещения.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Срок действия договора – 11 месяцев. Возможно предоставление арендных каникул.</a:t>
                      </a:r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600" dirty="0" smtClean="0"/>
                        <a:t>За размещение 9 </a:t>
                      </a:r>
                      <a:r>
                        <a:rPr lang="ru-RU" sz="1600" dirty="0" err="1" smtClean="0"/>
                        <a:t>вендинговых</a:t>
                      </a:r>
                      <a:r>
                        <a:rPr lang="ru-RU" sz="1600" dirty="0" smtClean="0"/>
                        <a:t> аппаратов ставка за каждого пассажира, обслуженного аэропортом –</a:t>
                      </a:r>
                      <a:r>
                        <a:rPr lang="ru-RU" sz="1600" baseline="0" dirty="0" smtClean="0"/>
                        <a:t> 6,65</a:t>
                      </a:r>
                      <a:r>
                        <a:rPr lang="ru-RU" sz="1600" dirty="0" smtClean="0"/>
                        <a:t>/7,98 руб. без учета НДС/с НДС или 20%/24% без учета НДС/с НДС</a:t>
                      </a:r>
                      <a:r>
                        <a:rPr lang="ru-RU" sz="1600" baseline="0" dirty="0" smtClean="0"/>
                        <a:t> от выручки как наибольшая из величин</a:t>
                      </a:r>
                      <a:r>
                        <a:rPr lang="ru-RU" sz="1600" dirty="0" smtClean="0"/>
                        <a:t>. Сумма обеспечения заявки на участие –</a:t>
                      </a:r>
                      <a:r>
                        <a:rPr lang="ru-RU" sz="1600" baseline="0" dirty="0" smtClean="0"/>
                        <a:t> 88 272,77 руб. </a:t>
                      </a:r>
                      <a:endParaRPr lang="ru-RU" sz="16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99427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Аэровокзальный комплекс, стерильная зона</a:t>
                      </a: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0042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Зал прилета и выдачи багажа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729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820838"/>
              </p:ext>
            </p:extLst>
          </p:nvPr>
        </p:nvGraphicFramePr>
        <p:xfrm>
          <a:off x="0" y="0"/>
          <a:ext cx="12192000" cy="639886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43269"/>
                <a:gridCol w="2468550"/>
                <a:gridCol w="5332181"/>
                <a:gridCol w="3048000"/>
              </a:tblGrid>
              <a:tr h="851506">
                <a:tc>
                  <a:txBody>
                    <a:bodyPr/>
                    <a:lstStyle/>
                    <a:p>
                      <a:r>
                        <a:rPr lang="ru-RU" dirty="0" smtClean="0"/>
                        <a:t>№ Лота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Расположение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Описание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Минимальные коммерческие условия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173736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Гостиница</a:t>
                      </a:r>
                      <a:endParaRPr lang="ru-RU" sz="16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Размещение </a:t>
                      </a:r>
                      <a:r>
                        <a:rPr lang="ru-RU" sz="1600" dirty="0" err="1" smtClean="0"/>
                        <a:t>вендинговых</a:t>
                      </a:r>
                      <a:r>
                        <a:rPr lang="ru-RU" sz="1600" dirty="0" smtClean="0"/>
                        <a:t> аппаратов (продукты</a:t>
                      </a:r>
                      <a:r>
                        <a:rPr lang="ru-RU" sz="1600" baseline="0" dirty="0" smtClean="0"/>
                        <a:t> питания). 2 </a:t>
                      </a:r>
                      <a:r>
                        <a:rPr lang="ru-RU" sz="1600" baseline="0" dirty="0" err="1" smtClean="0"/>
                        <a:t>кв.м</a:t>
                      </a:r>
                      <a:r>
                        <a:rPr lang="ru-RU" sz="1600" baseline="0" dirty="0" smtClean="0"/>
                        <a:t>/2 аппарата (Гостиница) на 1 этаже. Срок действия договора – 11 месяцев. Возможно предоставление арендных каникул.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Фиксированная</a:t>
                      </a:r>
                      <a:r>
                        <a:rPr lang="ru-RU" sz="1600" baseline="0" dirty="0" smtClean="0"/>
                        <a:t> цена за 2 </a:t>
                      </a:r>
                      <a:r>
                        <a:rPr lang="ru-RU" sz="1600" baseline="0" dirty="0" err="1" smtClean="0"/>
                        <a:t>кв.м</a:t>
                      </a:r>
                      <a:r>
                        <a:rPr lang="ru-RU" sz="1600" baseline="0" dirty="0" smtClean="0"/>
                        <a:t>/2 аппарата составляет 9 648,00/11 577,6 руб. без учета НДС/с учетом НДС или 20%/24% без учета НДС/с НДС от выручки как наибольшая из величин. Сумма обеспечения заявки на участие – 11 577,6 руб.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24836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Аэровокзальный комплекс, нестерильная зона</a:t>
                      </a:r>
                      <a:endParaRPr lang="ru-RU" sz="16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Размещение </a:t>
                      </a:r>
                      <a:r>
                        <a:rPr lang="ru-RU" sz="1600" dirty="0" err="1" smtClean="0"/>
                        <a:t>вендинговых</a:t>
                      </a:r>
                      <a:r>
                        <a:rPr lang="ru-RU" sz="1600" dirty="0" smtClean="0"/>
                        <a:t> аппаратов (</a:t>
                      </a:r>
                      <a:r>
                        <a:rPr lang="ru-RU" sz="1600" dirty="0" err="1" smtClean="0"/>
                        <a:t>непродуктовые</a:t>
                      </a:r>
                      <a:r>
                        <a:rPr lang="ru-RU" sz="1600" dirty="0" smtClean="0"/>
                        <a:t>). 1 </a:t>
                      </a:r>
                      <a:r>
                        <a:rPr lang="ru-RU" sz="1600" dirty="0" err="1" smtClean="0"/>
                        <a:t>кв.м</a:t>
                      </a:r>
                      <a:r>
                        <a:rPr lang="ru-RU" sz="1600" dirty="0" smtClean="0"/>
                        <a:t>/1 аппарат</a:t>
                      </a:r>
                      <a:r>
                        <a:rPr lang="ru-RU" sz="1600" baseline="0" dirty="0" smtClean="0"/>
                        <a:t>. </a:t>
                      </a:r>
                      <a:r>
                        <a:rPr lang="ru-RU" sz="1600" baseline="0" dirty="0" err="1" smtClean="0"/>
                        <a:t>Вендинговый</a:t>
                      </a:r>
                      <a:r>
                        <a:rPr lang="ru-RU" sz="1600" baseline="0" dirty="0" smtClean="0"/>
                        <a:t> аппарат (сувенирная продукция). Срок действия договора – 11 месяцев. Возможно предоставление арендных каникул.</a:t>
                      </a:r>
                      <a:endParaRPr lang="ru-RU" sz="16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 размещение 1 </a:t>
                      </a:r>
                      <a:r>
                        <a:rPr lang="ru-RU" sz="1600" dirty="0" err="1" smtClean="0"/>
                        <a:t>вендингового</a:t>
                      </a:r>
                      <a:r>
                        <a:rPr lang="ru-RU" sz="1600" dirty="0" smtClean="0"/>
                        <a:t> аппарата ставка </a:t>
                      </a:r>
                      <a:r>
                        <a:rPr lang="ru-RU" sz="1600" dirty="0" smtClean="0"/>
                        <a:t>за каждого пассажира, обслуженного аэропортом – </a:t>
                      </a:r>
                      <a:r>
                        <a:rPr lang="ru-RU" sz="1600" dirty="0" smtClean="0"/>
                        <a:t>1,16/1,39 руб. без учета НДС/с НДС или 20%/24% без учета НДС/с НДС от выручки как наибольшая из величин. Сумма обеспечения заявки на участие – </a:t>
                      </a:r>
                      <a:r>
                        <a:rPr lang="ru-RU" sz="1600" dirty="0" smtClean="0"/>
                        <a:t>15</a:t>
                      </a:r>
                      <a:r>
                        <a:rPr lang="ru-RU" sz="1600" baseline="0" dirty="0" smtClean="0"/>
                        <a:t> 375,83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smtClean="0"/>
                        <a:t>руб.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237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15534"/>
            <a:ext cx="12192000" cy="1169551"/>
          </a:xfrm>
          <a:prstGeom prst="rect">
            <a:avLst/>
          </a:prstGeom>
          <a:solidFill>
            <a:schemeClr val="tx1">
              <a:lumMod val="85000"/>
            </a:schemeClr>
          </a:solidFill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5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Схема размещения Лотов на 1 этаже </a:t>
            </a:r>
            <a:r>
              <a:rPr lang="ru-RU" sz="35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(</a:t>
            </a:r>
            <a:r>
              <a:rPr lang="ru-RU" sz="35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Общая зона АВК, стерильная зона </a:t>
            </a:r>
            <a:r>
              <a:rPr lang="ru-RU" sz="3500" b="1" cap="none" spc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ВВЛ)</a:t>
            </a:r>
            <a:endParaRPr lang="ru-RU" sz="3500" b="1" cap="none" spc="0" dirty="0" smtClean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185085"/>
            <a:ext cx="11306175" cy="5593556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0397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020"/>
            <a:ext cx="12192000" cy="1169551"/>
          </a:xfrm>
          <a:prstGeom prst="rect">
            <a:avLst/>
          </a:prstGeom>
          <a:solidFill>
            <a:schemeClr val="tx1">
              <a:lumMod val="85000"/>
            </a:schemeClr>
          </a:solidFill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5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Схема размещения Лотов на </a:t>
            </a:r>
            <a:r>
              <a:rPr lang="ru-RU" sz="35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2 </a:t>
            </a:r>
            <a:r>
              <a:rPr lang="ru-RU" sz="35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этаже </a:t>
            </a:r>
            <a:r>
              <a:rPr lang="ru-RU" sz="35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(</a:t>
            </a:r>
            <a:r>
              <a:rPr lang="ru-RU" sz="35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Общая зона АВК, стерильная зона ВВЛ)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3571"/>
            <a:ext cx="12192000" cy="568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1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020"/>
            <a:ext cx="12192000" cy="630942"/>
          </a:xfrm>
          <a:prstGeom prst="rect">
            <a:avLst/>
          </a:prstGeom>
          <a:solidFill>
            <a:schemeClr val="tx1">
              <a:lumMod val="85000"/>
            </a:schemeClr>
          </a:solidFill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5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Схема размещения Лотов на </a:t>
            </a:r>
            <a:r>
              <a:rPr lang="ru-RU" sz="35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 2 этаже Гостиницы</a:t>
            </a:r>
            <a:endParaRPr lang="ru-RU" sz="3500" b="1" cap="none" spc="0" dirty="0" smtClean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98" y="853294"/>
            <a:ext cx="11185777" cy="600470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68251" y="4535263"/>
            <a:ext cx="279134" cy="209992"/>
          </a:xfrm>
          <a:prstGeom prst="rect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4947385" y="4674829"/>
            <a:ext cx="471638" cy="397685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06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020"/>
            <a:ext cx="12192000" cy="1169551"/>
          </a:xfrm>
          <a:prstGeom prst="rect">
            <a:avLst/>
          </a:prstGeom>
          <a:solidFill>
            <a:schemeClr val="tx1">
              <a:lumMod val="85000"/>
            </a:schemeClr>
          </a:solidFill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500" b="1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Схема размещения Лотов </a:t>
            </a:r>
            <a:r>
              <a:rPr lang="ru-RU" sz="35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</a:rPr>
              <a:t>в зале прилета и выдачи багажа</a:t>
            </a:r>
            <a:endParaRPr lang="ru-RU" sz="3500" b="1" cap="none" spc="0" dirty="0" smtClean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3" y="1396248"/>
            <a:ext cx="12031629" cy="4845526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9213012" y="5089585"/>
            <a:ext cx="8627" cy="733246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8798944" y="4694379"/>
            <a:ext cx="828136" cy="3278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лот</a:t>
            </a:r>
            <a:endParaRPr lang="ru-RU" sz="12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50833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595</TotalTime>
  <Words>946</Words>
  <Application>Microsoft Office PowerPoint</Application>
  <PresentationFormat>Широкоэкранный</PresentationFormat>
  <Paragraphs>339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 Unicode MS</vt:lpstr>
      <vt:lpstr>Aharoni</vt:lpstr>
      <vt:lpstr>Aparajita</vt:lpstr>
      <vt:lpstr>Arial Black</vt:lpstr>
      <vt:lpstr>Arial Narrow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АРЕНДА КОММЕРЧЕСКИХ ПЛОЩАДЕЙ В Орском филиале АО «Аэропорт Оренбург</dc:title>
  <dc:creator>admin</dc:creator>
  <cp:lastModifiedBy>admin</cp:lastModifiedBy>
  <cp:revision>63</cp:revision>
  <dcterms:created xsi:type="dcterms:W3CDTF">2023-03-28T16:18:30Z</dcterms:created>
  <dcterms:modified xsi:type="dcterms:W3CDTF">2024-04-04T11:06:55Z</dcterms:modified>
</cp:coreProperties>
</file>